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63" r:id="rId4"/>
    <p:sldId id="258" r:id="rId5"/>
    <p:sldId id="259" r:id="rId6"/>
    <p:sldId id="260" r:id="rId7"/>
    <p:sldId id="261" r:id="rId8"/>
    <p:sldId id="262" r:id="rId9"/>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9/28/2022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C8B8A27-DF03-4546-BA93-21C967D57E5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554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723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155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756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501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539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899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557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7891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854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5898F52-2787-4BA2-BBBC-9395E9F86D50}" type="datetimeFigureOut">
              <a:rPr lang="en-US" smtClean="0"/>
              <a:t>9/28/2022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67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5898F52-2787-4BA2-BBBC-9395E9F86D50}" type="datetimeFigureOut">
              <a:rPr lang="en-US" smtClean="0"/>
              <a:pPr/>
              <a:t>9/28/2022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C8B8A27-DF03-4546-BA93-21C967D57E5C}"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9074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pn.gov.rs/wp-content/uploads/2020/04/Ka-sigurnom-i-podsticajnom-%C5%A1kolskom-okru%C5%BEenju-vodic-za_skole.pdf" TargetMode="External"/><Relationship Id="rId7" Type="http://schemas.openxmlformats.org/officeDocument/2006/relationships/image" Target="../media/image7.jpg"/><Relationship Id="rId2" Type="http://schemas.openxmlformats.org/officeDocument/2006/relationships/hyperlink" Target="https://www.paragraf.rs/propisi/pravilnik_o_protokolu_postupanja_u_ustanovi.html" TargetMode="External"/><Relationship Id="rId1" Type="http://schemas.openxmlformats.org/officeDocument/2006/relationships/slideLayout" Target="../slideLayouts/slideLayout2.xml"/><Relationship Id="rId6" Type="http://schemas.openxmlformats.org/officeDocument/2006/relationships/hyperlink" Target="http://www.vkaradzicns.edu.rs/Ucenici/brosura%20Vrsnjacko%20nasilje.pdf" TargetMode="External"/><Relationship Id="rId5" Type="http://schemas.openxmlformats.org/officeDocument/2006/relationships/hyperlink" Target="http://ucpd.rs/dokumenti/vodic--deca-u-digitalnom-dobu.pdfhttp:/www.vkaradzicns.edu.rs/Ucenici/brosura%20Vrsnjacko%20nasilje.pdf" TargetMode="External"/><Relationship Id="rId4" Type="http://schemas.openxmlformats.org/officeDocument/2006/relationships/hyperlink" Target="http://www.mpn.gov.rs/wp-content/uploads/2020/06/Digitalno-nasilje-prevencija-i-reagovanj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649AB3-DA08-428B-97D0-6668A148F796}"/>
              </a:ext>
            </a:extLst>
          </p:cNvPr>
          <p:cNvPicPr>
            <a:picLocks noChangeAspect="1"/>
          </p:cNvPicPr>
          <p:nvPr/>
        </p:nvPicPr>
        <p:blipFill rotWithShape="1">
          <a:blip r:embed="rId2"/>
          <a:srcRect t="5840" b="9891"/>
          <a:stretch/>
        </p:blipFill>
        <p:spPr>
          <a:xfrm>
            <a:off x="20" y="10"/>
            <a:ext cx="12191962" cy="6857990"/>
          </a:xfrm>
          <a:prstGeom prst="rect">
            <a:avLst/>
          </a:prstGeom>
        </p:spPr>
      </p:pic>
      <p:sp>
        <p:nvSpPr>
          <p:cNvPr id="2" name="Title 1">
            <a:extLst>
              <a:ext uri="{FF2B5EF4-FFF2-40B4-BE49-F238E27FC236}">
                <a16:creationId xmlns:a16="http://schemas.microsoft.com/office/drawing/2014/main" id="{1E09C1F0-B098-47E9-9DE4-3D5F2D68212B}"/>
              </a:ext>
            </a:extLst>
          </p:cNvPr>
          <p:cNvSpPr>
            <a:spLocks noGrp="1"/>
          </p:cNvSpPr>
          <p:nvPr>
            <p:ph type="ctrTitle"/>
          </p:nvPr>
        </p:nvSpPr>
        <p:spPr>
          <a:xfrm>
            <a:off x="7118252" y="239151"/>
            <a:ext cx="4853354" cy="1941341"/>
          </a:xfrm>
        </p:spPr>
        <p:txBody>
          <a:bodyPr>
            <a:normAutofit/>
          </a:bodyPr>
          <a:lstStyle/>
          <a:p>
            <a:pPr algn="ctr"/>
            <a:r>
              <a:rPr lang="sr-Cyrl-RS" sz="4000" b="1" dirty="0">
                <a:solidFill>
                  <a:schemeClr val="accent1">
                    <a:lumMod val="60000"/>
                    <a:lumOff val="40000"/>
                  </a:schemeClr>
                </a:solidFill>
                <a:latin typeface="Times New Roman" panose="02020603050405020304" pitchFamily="18" charset="0"/>
                <a:cs typeface="Times New Roman" panose="02020603050405020304" pitchFamily="18" charset="0"/>
              </a:rPr>
              <a:t>ДА СЕ ВОЛИ, </a:t>
            </a:r>
            <a:br>
              <a:rPr lang="sr-Cyrl-RS" sz="4000" b="1" dirty="0">
                <a:solidFill>
                  <a:schemeClr val="accent1">
                    <a:lumMod val="60000"/>
                    <a:lumOff val="40000"/>
                  </a:schemeClr>
                </a:solidFill>
                <a:latin typeface="Times New Roman" panose="02020603050405020304" pitchFamily="18" charset="0"/>
                <a:cs typeface="Times New Roman" panose="02020603050405020304" pitchFamily="18" charset="0"/>
              </a:rPr>
            </a:br>
            <a:r>
              <a:rPr lang="sr-Cyrl-RS" sz="4000" b="1" dirty="0">
                <a:solidFill>
                  <a:schemeClr val="accent1">
                    <a:lumMod val="60000"/>
                    <a:lumOff val="40000"/>
                  </a:schemeClr>
                </a:solidFill>
                <a:latin typeface="Times New Roman" panose="02020603050405020304" pitchFamily="18" charset="0"/>
                <a:cs typeface="Times New Roman" panose="02020603050405020304" pitchFamily="18" charset="0"/>
              </a:rPr>
              <a:t>ДА ДРУГАРСТВО НЕ БОЛИ</a:t>
            </a:r>
            <a:endParaRPr lang="sr-Latn-RS" sz="4000" b="1"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DC0E9FB-3EC7-4F0D-9264-D0C70BC9F33B}"/>
              </a:ext>
            </a:extLst>
          </p:cNvPr>
          <p:cNvSpPr>
            <a:spLocks noGrp="1"/>
          </p:cNvSpPr>
          <p:nvPr>
            <p:ph type="subTitle" idx="1"/>
          </p:nvPr>
        </p:nvSpPr>
        <p:spPr>
          <a:xfrm>
            <a:off x="7858539" y="5208104"/>
            <a:ext cx="3859849" cy="1410746"/>
          </a:xfrm>
        </p:spPr>
        <p:txBody>
          <a:bodyPr>
            <a:noAutofit/>
          </a:bodyPr>
          <a:lstStyle/>
          <a:p>
            <a:pPr algn="ctr"/>
            <a:r>
              <a:rPr lang="sr-Cyrl-RS" sz="1400" b="1">
                <a:latin typeface="Times New Roman" panose="02020603050405020304" pitchFamily="18" charset="0"/>
                <a:cs typeface="Times New Roman" panose="02020603050405020304" pitchFamily="18" charset="0"/>
              </a:rPr>
              <a:t>ОШ </a:t>
            </a:r>
            <a:r>
              <a:rPr lang="sr-Cyrl-RS" sz="1400" b="1" smtClean="0">
                <a:latin typeface="Times New Roman" panose="02020603050405020304" pitchFamily="18" charset="0"/>
                <a:cs typeface="Times New Roman" panose="02020603050405020304" pitchFamily="18" charset="0"/>
              </a:rPr>
              <a:t>„БРАТСТВО-ЈЕДИНСТВО“ БАНАТСКА ТОПОЛА</a:t>
            </a:r>
            <a:endParaRPr lang="sr-Cyrl-RS" sz="1400" b="1" dirty="0">
              <a:latin typeface="Times New Roman" panose="02020603050405020304" pitchFamily="18" charset="0"/>
              <a:cs typeface="Times New Roman" panose="02020603050405020304" pitchFamily="18" charset="0"/>
            </a:endParaRPr>
          </a:p>
          <a:p>
            <a:pPr algn="ctr"/>
            <a:r>
              <a:rPr lang="sr-Cyrl-RS" sz="1200" i="1" dirty="0">
                <a:latin typeface="Times New Roman" panose="02020603050405020304" pitchFamily="18" charset="0"/>
                <a:cs typeface="Times New Roman" panose="02020603050405020304" pitchFamily="18" charset="0"/>
              </a:rPr>
              <a:t>Припремили Ученички парламент у сарадњи са школским психологом </a:t>
            </a:r>
            <a:r>
              <a:rPr lang="sr-Cyrl-RS" sz="1200" i="1">
                <a:latin typeface="Times New Roman" panose="02020603050405020304" pitchFamily="18" charset="0"/>
                <a:cs typeface="Times New Roman" panose="02020603050405020304" pitchFamily="18" charset="0"/>
              </a:rPr>
              <a:t>јадранком </a:t>
            </a:r>
            <a:r>
              <a:rPr lang="sr-Cyrl-RS" sz="1200" i="1" smtClean="0">
                <a:latin typeface="Times New Roman" panose="02020603050405020304" pitchFamily="18" charset="0"/>
                <a:cs typeface="Times New Roman" panose="02020603050405020304" pitchFamily="18" charset="0"/>
              </a:rPr>
              <a:t>чавић</a:t>
            </a:r>
            <a:endParaRPr lang="sr-Cyrl-RS" sz="1200" i="1" dirty="0">
              <a:latin typeface="Times New Roman" panose="02020603050405020304" pitchFamily="18" charset="0"/>
              <a:cs typeface="Times New Roman" panose="02020603050405020304" pitchFamily="18" charset="0"/>
            </a:endParaRPr>
          </a:p>
        </p:txBody>
      </p:sp>
      <p:pic>
        <p:nvPicPr>
          <p:cNvPr id="94" name="Content Placeholder 5">
            <a:extLst>
              <a:ext uri="{FF2B5EF4-FFF2-40B4-BE49-F238E27FC236}">
                <a16:creationId xmlns:a16="http://schemas.microsoft.com/office/drawing/2014/main" id="{227DE02A-CF67-4322-9E07-B161E8B0898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20397" y="703385"/>
            <a:ext cx="4239061" cy="5781820"/>
          </a:xfrm>
          <a:prstGeom prst="rect">
            <a:avLst/>
          </a:prstGeom>
        </p:spPr>
      </p:pic>
    </p:spTree>
    <p:extLst>
      <p:ext uri="{BB962C8B-B14F-4D97-AF65-F5344CB8AC3E}">
        <p14:creationId xmlns:p14="http://schemas.microsoft.com/office/powerpoint/2010/main" val="256817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00A7B-3E22-4EDC-9AEA-55501AB744B1}"/>
              </a:ext>
            </a:extLst>
          </p:cNvPr>
          <p:cNvSpPr>
            <a:spLocks noGrp="1"/>
          </p:cNvSpPr>
          <p:nvPr>
            <p:ph type="title"/>
          </p:nvPr>
        </p:nvSpPr>
        <p:spPr>
          <a:xfrm>
            <a:off x="1451579" y="804519"/>
            <a:ext cx="9603275" cy="587136"/>
          </a:xfrm>
        </p:spPr>
        <p:txBody>
          <a:bodyPr>
            <a:noAutofit/>
          </a:bodyPr>
          <a:lstStyle/>
          <a:p>
            <a:r>
              <a:rPr lang="ru-RU" sz="4000" b="1" dirty="0">
                <a:latin typeface="Times New Roman" panose="02020603050405020304" pitchFamily="18" charset="0"/>
                <a:cs typeface="Times New Roman" panose="02020603050405020304" pitchFamily="18" charset="0"/>
              </a:rPr>
              <a:t>Прича о Дану розе мајица</a:t>
            </a:r>
            <a:endParaRPr lang="sr-Latn-RS" sz="4000" b="1"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4F60F0B2-2252-4C9E-BEE4-870D561DF590}"/>
              </a:ext>
            </a:extLst>
          </p:cNvPr>
          <p:cNvSpPr>
            <a:spLocks noGrp="1"/>
          </p:cNvSpPr>
          <p:nvPr>
            <p:ph idx="1"/>
          </p:nvPr>
        </p:nvSpPr>
        <p:spPr>
          <a:xfrm>
            <a:off x="1451579" y="1828800"/>
            <a:ext cx="9603275" cy="3637545"/>
          </a:xfrm>
        </p:spPr>
        <p:txBody>
          <a:bodyPr>
            <a:normAutofit lnSpcReduction="10000"/>
          </a:bodyPr>
          <a:lstStyle/>
          <a:p>
            <a:r>
              <a:rPr lang="ru-RU" dirty="0">
                <a:latin typeface="Times New Roman" panose="02020603050405020304" pitchFamily="18" charset="0"/>
                <a:cs typeface="Times New Roman" panose="02020603050405020304" pitchFamily="18" charset="0"/>
              </a:rPr>
              <a:t>Међународни дан борбе против вршњачког насиља обележава се широм </a:t>
            </a:r>
            <a:r>
              <a:rPr lang="ru-RU">
                <a:latin typeface="Times New Roman" panose="02020603050405020304" pitchFamily="18" charset="0"/>
                <a:cs typeface="Times New Roman" panose="02020603050405020304" pitchFamily="18" charset="0"/>
              </a:rPr>
              <a:t>света </a:t>
            </a:r>
            <a:r>
              <a:rPr lang="ru-RU" smtClean="0">
                <a:latin typeface="Times New Roman" panose="02020603050405020304" pitchFamily="18" charset="0"/>
                <a:cs typeface="Times New Roman" panose="02020603050405020304" pitchFamily="18" charset="0"/>
              </a:rPr>
              <a:t>сваке последње </a:t>
            </a:r>
            <a:r>
              <a:rPr lang="ru-RU" dirty="0">
                <a:latin typeface="Times New Roman" panose="02020603050405020304" pitchFamily="18" charset="0"/>
                <a:cs typeface="Times New Roman" panose="02020603050405020304" pitchFamily="18" charset="0"/>
              </a:rPr>
              <a:t>среде у фебруару  под називом „</a:t>
            </a:r>
            <a:r>
              <a:rPr lang="ru-RU">
                <a:latin typeface="Times New Roman" panose="02020603050405020304" pitchFamily="18" charset="0"/>
                <a:cs typeface="Times New Roman" panose="02020603050405020304" pitchFamily="18" charset="0"/>
              </a:rPr>
              <a:t>Дан розе </a:t>
            </a:r>
            <a:r>
              <a:rPr lang="ru-RU" dirty="0">
                <a:latin typeface="Times New Roman" panose="02020603050405020304" pitchFamily="18" charset="0"/>
                <a:cs typeface="Times New Roman" panose="02020603050405020304" pitchFamily="18" charset="0"/>
              </a:rPr>
              <a:t>мајицаˮ. </a:t>
            </a:r>
          </a:p>
          <a:p>
            <a:r>
              <a:rPr lang="ru-RU" dirty="0">
                <a:latin typeface="Times New Roman" panose="02020603050405020304" pitchFamily="18" charset="0"/>
                <a:cs typeface="Times New Roman" panose="02020603050405020304" pitchFamily="18" charset="0"/>
              </a:rPr>
              <a:t>Све је почело 2007. године, када је група активиста у једној канадској провинцији покренула иницијативу након што је канадски ученик Чарлес МекНил у школу дошао са розе мајицом на себи и због тога претрпео ругање и вербално насиље од својих вршњака. Ученик је розе мајицу обукао у знак подршке мајци оболелој од карцинома дојке. Активисти су купили 50 розе мајица и поделили их његовим вршњацима у школи који су их носили као подршка дечаку. Ученици су почели и сами да долазе у школу облачећи розе мајице, које су тако постале симбол борбе против вршњачког насиља у школама.</a:t>
            </a:r>
            <a:endParaRPr lang="sr-Latn-R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708291F-7E72-41CC-BDA2-217ACD58B7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03942" y="119575"/>
            <a:ext cx="2101823" cy="1709225"/>
          </a:xfrm>
          <a:prstGeom prst="rect">
            <a:avLst/>
          </a:prstGeom>
        </p:spPr>
      </p:pic>
      <p:pic>
        <p:nvPicPr>
          <p:cNvPr id="12" name="Picture 11">
            <a:extLst>
              <a:ext uri="{FF2B5EF4-FFF2-40B4-BE49-F238E27FC236}">
                <a16:creationId xmlns:a16="http://schemas.microsoft.com/office/drawing/2014/main" id="{7BA0350A-A441-4FEB-BD80-7C41AB336A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323441"/>
            <a:ext cx="2936955" cy="1534559"/>
          </a:xfrm>
          <a:prstGeom prst="rect">
            <a:avLst/>
          </a:prstGeom>
        </p:spPr>
      </p:pic>
    </p:spTree>
    <p:extLst>
      <p:ext uri="{BB962C8B-B14F-4D97-AF65-F5344CB8AC3E}">
        <p14:creationId xmlns:p14="http://schemas.microsoft.com/office/powerpoint/2010/main" val="20538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B37DD8-A541-4F99-A592-57ABB146E1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73"/>
            <a:ext cx="11985674" cy="6867073"/>
          </a:xfrm>
        </p:spPr>
      </p:pic>
    </p:spTree>
    <p:extLst>
      <p:ext uri="{BB962C8B-B14F-4D97-AF65-F5344CB8AC3E}">
        <p14:creationId xmlns:p14="http://schemas.microsoft.com/office/powerpoint/2010/main" val="264140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DB1C-3FE0-4A1B-850B-5A0BA4865A75}"/>
              </a:ext>
            </a:extLst>
          </p:cNvPr>
          <p:cNvSpPr>
            <a:spLocks noGrp="1"/>
          </p:cNvSpPr>
          <p:nvPr>
            <p:ph type="title"/>
          </p:nvPr>
        </p:nvSpPr>
        <p:spPr>
          <a:xfrm>
            <a:off x="1451579" y="98474"/>
            <a:ext cx="9603275" cy="1772528"/>
          </a:xfrm>
        </p:spPr>
        <p:txBody>
          <a:bodyPr>
            <a:normAutofit/>
          </a:bodyPr>
          <a:lstStyle/>
          <a:p>
            <a:pPr algn="ctr"/>
            <a:r>
              <a:rPr lang="sr-Latn-RS" sz="1800" b="1" dirty="0">
                <a:latin typeface="Times New Roman" panose="02020603050405020304" pitchFamily="18" charset="0"/>
                <a:cs typeface="Times New Roman" panose="02020603050405020304" pitchFamily="18" charset="0"/>
              </a:rPr>
              <a:t/>
            </a:r>
            <a:br>
              <a:rPr lang="sr-Latn-RS"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У нашој школи се негују односи међусобног разумевања и уважавања личности ученика, одраслих, запослених и родитеља.</a:t>
            </a:r>
            <a:r>
              <a:rPr lang="sr-Latn-RS" sz="1800" b="1" dirty="0">
                <a:latin typeface="Times New Roman" panose="02020603050405020304" pitchFamily="18" charset="0"/>
                <a:cs typeface="Times New Roman" panose="02020603050405020304" pitchFamily="18" charset="0"/>
              </a:rPr>
              <a:t/>
            </a:r>
            <a:br>
              <a:rPr lang="sr-Latn-RS" sz="1800" b="1" dirty="0">
                <a:latin typeface="Times New Roman" panose="02020603050405020304" pitchFamily="18" charset="0"/>
                <a:cs typeface="Times New Roman" panose="02020603050405020304" pitchFamily="18" charset="0"/>
              </a:rPr>
            </a:br>
            <a:r>
              <a:rPr lang="sr-Latn-RS" b="1" dirty="0">
                <a:latin typeface="Times New Roman" panose="02020603050405020304" pitchFamily="18" charset="0"/>
                <a:cs typeface="Times New Roman" panose="02020603050405020304" pitchFamily="18" charset="0"/>
              </a:rPr>
              <a:t/>
            </a:r>
            <a:br>
              <a:rPr lang="sr-Latn-RS"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У нашој школи су забрањени:</a:t>
            </a:r>
            <a:endParaRPr lang="sr-Latn-R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481961-F2E2-4147-BD8A-ED278E51A89D}"/>
              </a:ext>
            </a:extLst>
          </p:cNvPr>
          <p:cNvSpPr>
            <a:spLocks noGrp="1"/>
          </p:cNvSpPr>
          <p:nvPr>
            <p:ph idx="1"/>
          </p:nvPr>
        </p:nvSpPr>
        <p:spPr>
          <a:xfrm>
            <a:off x="0" y="1871002"/>
            <a:ext cx="12191999" cy="3643533"/>
          </a:xfrm>
        </p:spPr>
        <p:txBody>
          <a:bodyPr/>
          <a:lstStyle/>
          <a:p>
            <a:r>
              <a:rPr lang="ru-RU" b="1" u="sng" dirty="0">
                <a:solidFill>
                  <a:schemeClr val="tx1">
                    <a:lumMod val="95000"/>
                    <a:lumOff val="5000"/>
                  </a:schemeClr>
                </a:solidFill>
                <a:latin typeface="Times New Roman" panose="02020603050405020304" pitchFamily="18" charset="0"/>
                <a:cs typeface="Times New Roman" panose="02020603050405020304" pitchFamily="18" charset="0"/>
              </a:rPr>
              <a:t>дискриминација</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и дискриминаторско поступање, којим се на непосредан или посредан, отворен или прикривен начин, неоправдано прави разлика или неједнако поступа, у односу на лице, а који се заснива на раси, боји коже, држављанству, националној припадности, језику, верским или политичким убеђењима, полу, сексуалној оријентацији, имовном стању, рођењу, здравственом стању, сметњи у развоју и инвалидитету, брачном и породичном статусу, старосном добу, изгледу, као и по другим основима утврђеним законом којим се прописује забрана дискриминације.</a:t>
            </a:r>
            <a:endParaRPr lang="sr-Latn-R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ru-RU" b="1" u="sng" dirty="0">
                <a:solidFill>
                  <a:schemeClr val="tx1">
                    <a:lumMod val="95000"/>
                    <a:lumOff val="5000"/>
                  </a:schemeClr>
                </a:solidFill>
                <a:latin typeface="Times New Roman" panose="02020603050405020304" pitchFamily="18" charset="0"/>
                <a:cs typeface="Times New Roman" panose="02020603050405020304" pitchFamily="18" charset="0"/>
              </a:rPr>
              <a:t>физичко, психичко, социјално, сексуално, дигитално и свако друго насиље</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злостављање и занемаривање запосленог, ученика, родитеља.</a:t>
            </a:r>
            <a:endParaRPr lang="sr-Latn-R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ru-RU" dirty="0">
                <a:solidFill>
                  <a:schemeClr val="tx1">
                    <a:lumMod val="95000"/>
                    <a:lumOff val="5000"/>
                  </a:schemeClr>
                </a:solidFill>
                <a:latin typeface="Times New Roman" panose="02020603050405020304" pitchFamily="18" charset="0"/>
                <a:cs typeface="Times New Roman" panose="02020603050405020304" pitchFamily="18" charset="0"/>
              </a:rPr>
              <a:t>Забрањено је </a:t>
            </a:r>
            <a:r>
              <a:rPr lang="ru-RU" b="1" u="sng" dirty="0">
                <a:solidFill>
                  <a:schemeClr val="tx1">
                    <a:lumMod val="95000"/>
                    <a:lumOff val="5000"/>
                  </a:schemeClr>
                </a:solidFill>
                <a:latin typeface="Times New Roman" panose="02020603050405020304" pitchFamily="18" charset="0"/>
                <a:cs typeface="Times New Roman" panose="02020603050405020304" pitchFamily="18" charset="0"/>
              </a:rPr>
              <a:t>свако понашање којим се вређа углед, част или достојанство друге особе</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sr-Latn-R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0149006-C9A3-49E9-A990-AE117E036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328" y="98474"/>
            <a:ext cx="1252172" cy="1252172"/>
          </a:xfrm>
          <a:prstGeom prst="rect">
            <a:avLst/>
          </a:prstGeom>
        </p:spPr>
      </p:pic>
    </p:spTree>
    <p:extLst>
      <p:ext uri="{BB962C8B-B14F-4D97-AF65-F5344CB8AC3E}">
        <p14:creationId xmlns:p14="http://schemas.microsoft.com/office/powerpoint/2010/main" val="171794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885F-0A7C-4D9F-9DC1-30C07A074D2E}"/>
              </a:ext>
            </a:extLst>
          </p:cNvPr>
          <p:cNvSpPr>
            <a:spLocks noGrp="1"/>
          </p:cNvSpPr>
          <p:nvPr>
            <p:ph type="title"/>
          </p:nvPr>
        </p:nvSpPr>
        <p:spPr>
          <a:xfrm>
            <a:off x="1451579" y="196948"/>
            <a:ext cx="9603275" cy="562707"/>
          </a:xfrm>
        </p:spPr>
        <p:txBody>
          <a:bodyPr/>
          <a:lstStyle/>
          <a:p>
            <a:pPr algn="ctr"/>
            <a:r>
              <a:rPr lang="sr-Cyrl-RS" b="1" dirty="0">
                <a:latin typeface="Times New Roman" panose="02020603050405020304" pitchFamily="18" charset="0"/>
                <a:cs typeface="Times New Roman" panose="02020603050405020304" pitchFamily="18" charset="0"/>
              </a:rPr>
              <a:t>О ПОЈМОВИМА:</a:t>
            </a:r>
            <a:endParaRPr lang="sr-Latn-R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22D888-D0E3-441F-A323-F58F0B01E162}"/>
              </a:ext>
            </a:extLst>
          </p:cNvPr>
          <p:cNvSpPr>
            <a:spLocks noGrp="1"/>
          </p:cNvSpPr>
          <p:nvPr>
            <p:ph idx="1"/>
          </p:nvPr>
        </p:nvSpPr>
        <p:spPr>
          <a:xfrm>
            <a:off x="0" y="759657"/>
            <a:ext cx="12191999" cy="5373858"/>
          </a:xfrm>
        </p:spPr>
        <p:txBody>
          <a:bodyPr>
            <a:normAutofit lnSpcReduction="10000"/>
          </a:bodyPr>
          <a:lstStyle/>
          <a:p>
            <a:r>
              <a:rPr lang="ru-RU" sz="1800" dirty="0">
                <a:latin typeface="Times New Roman" panose="02020603050405020304" pitchFamily="18" charset="0"/>
                <a:cs typeface="Times New Roman" panose="02020603050405020304" pitchFamily="18" charset="0"/>
              </a:rPr>
              <a:t>Под </a:t>
            </a:r>
            <a:r>
              <a:rPr lang="ru-RU" sz="1800" b="1" u="sng" dirty="0">
                <a:latin typeface="Times New Roman" panose="02020603050405020304" pitchFamily="18" charset="0"/>
                <a:cs typeface="Times New Roman" panose="02020603050405020304" pitchFamily="18" charset="0"/>
              </a:rPr>
              <a:t>физичким насиљем </a:t>
            </a:r>
            <a:r>
              <a:rPr lang="ru-RU" sz="1800" dirty="0">
                <a:latin typeface="Times New Roman" panose="02020603050405020304" pitchFamily="18" charset="0"/>
                <a:cs typeface="Times New Roman" panose="02020603050405020304" pitchFamily="18" charset="0"/>
              </a:rPr>
              <a:t>сматра се: физичко кажњавање , свако понашање које може да доведе до стварног или потенцијалног телесног повређивања , насилно понашање према другој особи.</a:t>
            </a:r>
          </a:p>
          <a:p>
            <a:r>
              <a:rPr lang="ru-RU" sz="1800" dirty="0">
                <a:latin typeface="Times New Roman" panose="02020603050405020304" pitchFamily="18" charset="0"/>
                <a:cs typeface="Times New Roman" panose="02020603050405020304" pitchFamily="18" charset="0"/>
              </a:rPr>
              <a:t>Под </a:t>
            </a:r>
            <a:r>
              <a:rPr lang="ru-RU" sz="1800" b="1" u="sng" dirty="0">
                <a:latin typeface="Times New Roman" panose="02020603050405020304" pitchFamily="18" charset="0"/>
                <a:cs typeface="Times New Roman" panose="02020603050405020304" pitchFamily="18" charset="0"/>
              </a:rPr>
              <a:t>психичким насиљем </a:t>
            </a:r>
            <a:r>
              <a:rPr lang="ru-RU" sz="1800" dirty="0">
                <a:latin typeface="Times New Roman" panose="02020603050405020304" pitchFamily="18" charset="0"/>
                <a:cs typeface="Times New Roman" panose="02020603050405020304" pitchFamily="18" charset="0"/>
              </a:rPr>
              <a:t>сматра се понашање које доводи до тренутног или трајног угрожавања психичког и емоционалног здравља и достојанства.</a:t>
            </a:r>
          </a:p>
          <a:p>
            <a:r>
              <a:rPr lang="ru-RU" sz="1800" dirty="0">
                <a:latin typeface="Times New Roman" panose="02020603050405020304" pitchFamily="18" charset="0"/>
                <a:cs typeface="Times New Roman" panose="02020603050405020304" pitchFamily="18" charset="0"/>
              </a:rPr>
              <a:t>Под </a:t>
            </a:r>
            <a:r>
              <a:rPr lang="ru-RU" sz="1800" b="1" u="sng" dirty="0">
                <a:latin typeface="Times New Roman" panose="02020603050405020304" pitchFamily="18" charset="0"/>
                <a:cs typeface="Times New Roman" panose="02020603050405020304" pitchFamily="18" charset="0"/>
              </a:rPr>
              <a:t>социјалним насиљем </a:t>
            </a:r>
            <a:r>
              <a:rPr lang="ru-RU" sz="1800" dirty="0">
                <a:latin typeface="Times New Roman" panose="02020603050405020304" pitchFamily="18" charset="0"/>
                <a:cs typeface="Times New Roman" panose="02020603050405020304" pitchFamily="18" charset="0"/>
              </a:rPr>
              <a:t>сматра се искључивање детета, ученика и одраслог из групе вршњака и различитих облика активности установе.</a:t>
            </a:r>
          </a:p>
          <a:p>
            <a:r>
              <a:rPr lang="ru-RU" sz="1800" dirty="0">
                <a:latin typeface="Times New Roman" panose="02020603050405020304" pitchFamily="18" charset="0"/>
                <a:cs typeface="Times New Roman" panose="02020603050405020304" pitchFamily="18" charset="0"/>
              </a:rPr>
              <a:t>Под </a:t>
            </a:r>
            <a:r>
              <a:rPr lang="ru-RU" sz="1800" b="1" u="sng" dirty="0">
                <a:latin typeface="Times New Roman" panose="02020603050405020304" pitchFamily="18" charset="0"/>
                <a:cs typeface="Times New Roman" panose="02020603050405020304" pitchFamily="18" charset="0"/>
              </a:rPr>
              <a:t>сексуалним насиљем </a:t>
            </a:r>
            <a:r>
              <a:rPr lang="ru-RU" sz="1800" dirty="0">
                <a:latin typeface="Times New Roman" panose="02020603050405020304" pitchFamily="18" charset="0"/>
                <a:cs typeface="Times New Roman" panose="02020603050405020304" pitchFamily="18" charset="0"/>
              </a:rPr>
              <a:t>и злостављањем сматра се понашање којим се дете и ученик сексуално узнемирава, наводи или приморава на учешће у сексуалним активностима које не жели, не схвата или за које није развојно дорастао или се користи за проституцију, порнографију и друге облике сексуалне експлоатације.</a:t>
            </a:r>
          </a:p>
          <a:p>
            <a:r>
              <a:rPr lang="ru-RU" sz="1800" dirty="0">
                <a:latin typeface="Times New Roman" panose="02020603050405020304" pitchFamily="18" charset="0"/>
                <a:cs typeface="Times New Roman" panose="02020603050405020304" pitchFamily="18" charset="0"/>
              </a:rPr>
              <a:t>Под </a:t>
            </a:r>
            <a:r>
              <a:rPr lang="ru-RU" sz="1800" b="1" u="sng" dirty="0">
                <a:latin typeface="Times New Roman" panose="02020603050405020304" pitchFamily="18" charset="0"/>
                <a:cs typeface="Times New Roman" panose="02020603050405020304" pitchFamily="18" charset="0"/>
              </a:rPr>
              <a:t>дигиталним насиљем </a:t>
            </a:r>
            <a:r>
              <a:rPr lang="ru-RU" sz="1800" dirty="0">
                <a:latin typeface="Times New Roman" panose="02020603050405020304" pitchFamily="18" charset="0"/>
                <a:cs typeface="Times New Roman" panose="02020603050405020304" pitchFamily="18" charset="0"/>
              </a:rPr>
              <a:t>и злостављањем сматра се злоупотреба информационо комуникационих технологија која може да има за последицу повреду друге личности и угрожавање достојанства и остварује се слањем порука електронском поштом, смс-ом, ммс-ом, путем веб-сајта (wеб сите), четовањем, укључивањем у форуме, социјалне мреже и другим облицима дигиталне комуникације.</a:t>
            </a:r>
          </a:p>
          <a:p>
            <a:r>
              <a:rPr lang="ru-RU" sz="1800" b="1" u="sng" dirty="0">
                <a:latin typeface="Times New Roman" panose="02020603050405020304" pitchFamily="18" charset="0"/>
                <a:cs typeface="Times New Roman" panose="02020603050405020304" pitchFamily="18" charset="0"/>
              </a:rPr>
              <a:t>Занемаривање</a:t>
            </a:r>
            <a:r>
              <a:rPr lang="ru-RU" sz="1800" dirty="0">
                <a:latin typeface="Times New Roman" panose="02020603050405020304" pitchFamily="18" charset="0"/>
                <a:cs typeface="Times New Roman" panose="02020603050405020304" pitchFamily="18" charset="0"/>
              </a:rPr>
              <a:t> и немарно поступање представља пропуштање установе или запосленог да обезбеди услове за правилан развој детета, ученика и одраслог.</a:t>
            </a:r>
            <a:endParaRPr lang="sr-Latn-R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73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FCFB-27F2-43D6-B961-C84AAE1B3ADB}"/>
              </a:ext>
            </a:extLst>
          </p:cNvPr>
          <p:cNvSpPr>
            <a:spLocks noGrp="1"/>
          </p:cNvSpPr>
          <p:nvPr>
            <p:ph type="title"/>
          </p:nvPr>
        </p:nvSpPr>
        <p:spPr>
          <a:xfrm>
            <a:off x="1451579" y="140677"/>
            <a:ext cx="9603275" cy="1713077"/>
          </a:xfrm>
        </p:spPr>
        <p:txBody>
          <a:bodyPr/>
          <a:lstStyle/>
          <a:p>
            <a:pPr algn="r"/>
            <a:r>
              <a:rPr lang="sr-Latn-RS" dirty="0">
                <a:latin typeface="Times New Roman" panose="02020603050405020304" pitchFamily="18" charset="0"/>
                <a:cs typeface="Times New Roman" panose="02020603050405020304" pitchFamily="18" charset="0"/>
              </a:rPr>
              <a:t/>
            </a:r>
            <a:br>
              <a:rPr lang="sr-Latn-RS" dirty="0">
                <a:latin typeface="Times New Roman" panose="02020603050405020304" pitchFamily="18" charset="0"/>
                <a:cs typeface="Times New Roman" panose="02020603050405020304" pitchFamily="18" charset="0"/>
              </a:rPr>
            </a:br>
            <a:r>
              <a:rPr lang="sr-Cyrl-RS" sz="3600" b="1" dirty="0">
                <a:latin typeface="Times New Roman" panose="02020603050405020304" pitchFamily="18" charset="0"/>
                <a:cs typeface="Times New Roman" panose="02020603050405020304" pitchFamily="18" charset="0"/>
              </a:rPr>
              <a:t>У СВАКОДНЕВНОМ ЖИВОТУ:</a:t>
            </a:r>
            <a:endParaRPr lang="sr-Latn-R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D2D00C-A450-495B-80C0-53328D166292}"/>
              </a:ext>
            </a:extLst>
          </p:cNvPr>
          <p:cNvSpPr>
            <a:spLocks noGrp="1"/>
          </p:cNvSpPr>
          <p:nvPr>
            <p:ph idx="1"/>
          </p:nvPr>
        </p:nvSpPr>
        <p:spPr>
          <a:xfrm>
            <a:off x="0" y="1853754"/>
            <a:ext cx="12191999" cy="3612591"/>
          </a:xfrm>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Задиркивање и насиље нису иста ствар. Деца треба од најранијег доба да науче разлику између шала, пријатељског задиркивања и насиља. Ако некоме нешто није смешно, то онда није шала. Изговор насилника “само сам се шалио” није прихватљив! Основни критеријум за насиље је неравнотежа моћи и понашање које угрожава физичку или психичку безбедност другог.</a:t>
            </a:r>
          </a:p>
          <a:p>
            <a:r>
              <a:rPr lang="ru-RU" dirty="0">
                <a:latin typeface="Times New Roman" panose="02020603050405020304" pitchFamily="18" charset="0"/>
                <a:cs typeface="Times New Roman" panose="02020603050405020304" pitchFamily="18" charset="0"/>
              </a:rPr>
              <a:t>Неопходно је да деца науче да кажу НЕ када под притиском вршњака треба да ураде нешто што се коси са њиховим потребама.</a:t>
            </a:r>
          </a:p>
          <a:p>
            <a:r>
              <a:rPr lang="ru-RU" dirty="0">
                <a:latin typeface="Times New Roman" panose="02020603050405020304" pitchFamily="18" charset="0"/>
                <a:cs typeface="Times New Roman" panose="02020603050405020304" pitchFamily="18" charset="0"/>
              </a:rPr>
              <a:t>Деца жртве се стиде почињеног насиља јер сматрају да су они криви што их неко малтретира, зато што се боје да ће бити још горе ако се некоме обрате за помоћ.</a:t>
            </a:r>
          </a:p>
          <a:p>
            <a:r>
              <a:rPr lang="ru-RU" sz="2600" b="1" dirty="0">
                <a:latin typeface="Times New Roman" panose="02020603050405020304" pitchFamily="18" charset="0"/>
                <a:cs typeface="Times New Roman" panose="02020603050405020304" pitchFamily="18" charset="0"/>
              </a:rPr>
              <a:t>Увек постоји решење</a:t>
            </a:r>
            <a:r>
              <a:rPr lang="ru-RU" dirty="0">
                <a:latin typeface="Times New Roman" panose="02020603050405020304" pitchFamily="18" charset="0"/>
                <a:cs typeface="Times New Roman" panose="02020603050405020304" pitchFamily="18" charset="0"/>
              </a:rPr>
              <a:t>. Децу треба научити да се склоне од напасника, да се неком обрате за помоћ, ако морају да беже да крену ка људима, да не показују љутњу, да игноришу напасника, а пре свега да увек постоји решење ако се обрате неком старијем. </a:t>
            </a:r>
          </a:p>
          <a:p>
            <a:r>
              <a:rPr lang="ru-RU" dirty="0">
                <a:latin typeface="Times New Roman" panose="02020603050405020304" pitchFamily="18" charset="0"/>
                <a:cs typeface="Times New Roman" panose="02020603050405020304" pitchFamily="18" charset="0"/>
              </a:rPr>
              <a:t>Тужакање је кад желимо некоме да наудимо, а друго је када желимо себе или неког другог да заштитимо. Ту могу да помогну други вршњаци који су често само ћутљива већина. Уколико се више њих супростави злостављачу, он ће постати мање опасан и моћан. </a:t>
            </a:r>
          </a:p>
          <a:p>
            <a:r>
              <a:rPr lang="ru-RU" b="1" dirty="0">
                <a:latin typeface="Times New Roman" panose="02020603050405020304" pitchFamily="18" charset="0"/>
                <a:cs typeface="Times New Roman" panose="02020603050405020304" pitchFamily="18" charset="0"/>
              </a:rPr>
              <a:t>НАСИЉЕ СЕ НЕ СМЕ ТОЛЕРИСАТИ. НЕ ПОСТОЈЕ НЕУТРАЛНИ ПОСМАТРАЧИ.</a:t>
            </a:r>
            <a:endParaRPr lang="sr-Latn-R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74F89C7-80DF-4755-8A54-1D3EEE782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
            <a:ext cx="3423630" cy="1860469"/>
          </a:xfrm>
          <a:prstGeom prst="rect">
            <a:avLst/>
          </a:prstGeom>
        </p:spPr>
      </p:pic>
      <p:pic>
        <p:nvPicPr>
          <p:cNvPr id="7" name="Picture 6">
            <a:extLst>
              <a:ext uri="{FF2B5EF4-FFF2-40B4-BE49-F238E27FC236}">
                <a16:creationId xmlns:a16="http://schemas.microsoft.com/office/drawing/2014/main" id="{911EB06A-F5F6-4E84-9A4A-B671DC7FEE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64172" y="4929331"/>
            <a:ext cx="3427827" cy="1928669"/>
          </a:xfrm>
          <a:prstGeom prst="rect">
            <a:avLst/>
          </a:prstGeom>
        </p:spPr>
      </p:pic>
    </p:spTree>
    <p:extLst>
      <p:ext uri="{BB962C8B-B14F-4D97-AF65-F5344CB8AC3E}">
        <p14:creationId xmlns:p14="http://schemas.microsoft.com/office/powerpoint/2010/main" val="157477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D988-21B6-44EC-8C21-6CF9D0FDD719}"/>
              </a:ext>
            </a:extLst>
          </p:cNvPr>
          <p:cNvSpPr>
            <a:spLocks noGrp="1"/>
          </p:cNvSpPr>
          <p:nvPr>
            <p:ph type="title"/>
          </p:nvPr>
        </p:nvSpPr>
        <p:spPr>
          <a:xfrm>
            <a:off x="1451579" y="-1"/>
            <a:ext cx="9603275" cy="1842869"/>
          </a:xfrm>
        </p:spPr>
        <p:txBody>
          <a:bodyPr>
            <a:normAutofit fontScale="90000"/>
          </a:bodyPr>
          <a:lstStyle/>
          <a:p>
            <a:pPr algn="ctr"/>
            <a:r>
              <a:rPr lang="sr-Cyrl-RS" sz="2400" b="1" dirty="0">
                <a:latin typeface="Times New Roman" panose="02020603050405020304" pitchFamily="18" charset="0"/>
                <a:cs typeface="Times New Roman" panose="02020603050405020304" pitchFamily="18" charset="0"/>
              </a:rPr>
              <a:t>ШКОЛСКИ ТИМ ЗА ЗАШТИТУ </a:t>
            </a:r>
            <a:r>
              <a:rPr lang="sr-Cyrl-RS" sz="2400" b="1">
                <a:latin typeface="Times New Roman" panose="02020603050405020304" pitchFamily="18" charset="0"/>
                <a:cs typeface="Times New Roman" panose="02020603050405020304" pitchFamily="18" charset="0"/>
              </a:rPr>
              <a:t>УЧЕНИКА</a:t>
            </a:r>
            <a:r>
              <a:rPr lang="sr-Cyrl-RS" sz="2400" b="1" smtClean="0">
                <a:latin typeface="Times New Roman" panose="02020603050405020304" pitchFamily="18" charset="0"/>
                <a:cs typeface="Times New Roman" panose="02020603050405020304" pitchFamily="18" charset="0"/>
              </a:rPr>
              <a:t>:</a:t>
            </a:r>
            <a:br>
              <a:rPr lang="sr-Cyrl-RS" sz="2400" b="1" smtClean="0">
                <a:latin typeface="Times New Roman" panose="02020603050405020304" pitchFamily="18" charset="0"/>
                <a:cs typeface="Times New Roman" panose="02020603050405020304" pitchFamily="18" charset="0"/>
              </a:rPr>
            </a:br>
            <a:r>
              <a:rPr lang="sr-Cyrl-RS" sz="2400" b="1">
                <a:latin typeface="Times New Roman" panose="02020603050405020304" pitchFamily="18" charset="0"/>
                <a:cs typeface="Times New Roman" panose="02020603050405020304" pitchFamily="18" charset="0"/>
              </a:rPr>
              <a:t/>
            </a:r>
            <a:br>
              <a:rPr lang="sr-Cyrl-RS" sz="2400" b="1">
                <a:latin typeface="Times New Roman" panose="02020603050405020304" pitchFamily="18" charset="0"/>
                <a:cs typeface="Times New Roman" panose="02020603050405020304" pitchFamily="18" charset="0"/>
              </a:rPr>
            </a:br>
            <a:r>
              <a:rPr lang="ru-RU" sz="1600" smtClean="0">
                <a:latin typeface="Times New Roman" panose="02020603050405020304" pitchFamily="18" charset="0"/>
                <a:cs typeface="Times New Roman" panose="02020603050405020304" pitchFamily="18" charset="0"/>
              </a:rPr>
              <a:t>1.ЈАДРАНКА ЧАВИЋ- </a:t>
            </a:r>
            <a:r>
              <a:rPr lang="ru-RU" sz="1600" dirty="0">
                <a:latin typeface="Times New Roman" panose="02020603050405020304" pitchFamily="18" charset="0"/>
                <a:cs typeface="Times New Roman" panose="02020603050405020304" pitchFamily="18" charset="0"/>
              </a:rPr>
              <a:t>координатор </a:t>
            </a:r>
            <a:r>
              <a:rPr lang="ru-RU" sz="1600">
                <a:latin typeface="Times New Roman" panose="02020603050405020304" pitchFamily="18" charset="0"/>
                <a:cs typeface="Times New Roman" panose="02020603050405020304" pitchFamily="18" charset="0"/>
              </a:rPr>
              <a:t>тима </a:t>
            </a:r>
            <a:br>
              <a:rPr lang="ru-RU" sz="1600">
                <a:latin typeface="Times New Roman" panose="02020603050405020304" pitchFamily="18" charset="0"/>
                <a:cs typeface="Times New Roman" panose="02020603050405020304" pitchFamily="18" charset="0"/>
              </a:rPr>
            </a:br>
            <a:r>
              <a:rPr lang="ru-RU" sz="1600" smtClean="0">
                <a:latin typeface="Times New Roman" panose="02020603050405020304" pitchFamily="18" charset="0"/>
                <a:cs typeface="Times New Roman" panose="02020603050405020304" pitchFamily="18" charset="0"/>
              </a:rPr>
              <a:t>2.ВЛАДИМИР ДЕЈАНОВИЋ </a:t>
            </a:r>
            <a:r>
              <a:rPr lang="ru-RU" sz="1600" dirty="0">
                <a:latin typeface="Times New Roman" panose="02020603050405020304" pitchFamily="18" charset="0"/>
                <a:cs typeface="Times New Roman" panose="02020603050405020304" pitchFamily="18" charset="0"/>
              </a:rPr>
              <a:t>– директор</a:t>
            </a:r>
            <a:r>
              <a:rPr lang="ru-RU" sz="1600">
                <a:latin typeface="Times New Roman" panose="02020603050405020304" pitchFamily="18" charset="0"/>
                <a:cs typeface="Times New Roman" panose="02020603050405020304" pitchFamily="18" charset="0"/>
              </a:rPr>
              <a:t/>
            </a:r>
            <a:br>
              <a:rPr lang="ru-RU" sz="1600">
                <a:latin typeface="Times New Roman" panose="02020603050405020304" pitchFamily="18" charset="0"/>
                <a:cs typeface="Times New Roman" panose="02020603050405020304" pitchFamily="18" charset="0"/>
              </a:rPr>
            </a:br>
            <a:r>
              <a:rPr lang="ru-RU" sz="1600">
                <a:latin typeface="Times New Roman" panose="02020603050405020304" pitchFamily="18" charset="0"/>
                <a:cs typeface="Times New Roman" panose="02020603050405020304" pitchFamily="18" charset="0"/>
              </a:rPr>
              <a:t>3</a:t>
            </a:r>
            <a:r>
              <a:rPr lang="ru-RU" sz="1600" smtClean="0">
                <a:latin typeface="Times New Roman" panose="02020603050405020304" pitchFamily="18" charset="0"/>
                <a:cs typeface="Times New Roman" panose="02020603050405020304" pitchFamily="18" charset="0"/>
              </a:rPr>
              <a:t>.МИРЈАНА МИЛИВОЈЕВИЋ </a:t>
            </a:r>
            <a:r>
              <a:rPr lang="ru-RU" sz="1600" dirty="0">
                <a:latin typeface="Times New Roman" panose="02020603050405020304" pitchFamily="18" charset="0"/>
                <a:cs typeface="Times New Roman" panose="02020603050405020304" pitchFamily="18" charset="0"/>
              </a:rPr>
              <a:t>– правник</a:t>
            </a:r>
            <a:r>
              <a:rPr lang="ru-RU" sz="1600">
                <a:latin typeface="Times New Roman" panose="02020603050405020304" pitchFamily="18" charset="0"/>
                <a:cs typeface="Times New Roman" panose="02020603050405020304" pitchFamily="18" charset="0"/>
              </a:rPr>
              <a:t/>
            </a:r>
            <a:br>
              <a:rPr lang="ru-RU" sz="1600">
                <a:latin typeface="Times New Roman" panose="02020603050405020304" pitchFamily="18" charset="0"/>
                <a:cs typeface="Times New Roman" panose="02020603050405020304" pitchFamily="18" charset="0"/>
              </a:rPr>
            </a:br>
            <a:r>
              <a:rPr lang="ru-RU" sz="1600" smtClean="0">
                <a:latin typeface="Times New Roman" panose="02020603050405020304" pitchFamily="18" charset="0"/>
                <a:cs typeface="Times New Roman" panose="02020603050405020304" pitchFamily="18" charset="0"/>
              </a:rPr>
              <a:t>4.ФЕЈЕШ МЕЛИТА</a:t>
            </a:r>
            <a:br>
              <a:rPr lang="ru-RU" sz="1600" smtClean="0">
                <a:latin typeface="Times New Roman" panose="02020603050405020304" pitchFamily="18" charset="0"/>
                <a:cs typeface="Times New Roman" panose="02020603050405020304" pitchFamily="18" charset="0"/>
              </a:rPr>
            </a:br>
            <a:r>
              <a:rPr lang="ru-RU" sz="1600" smtClean="0">
                <a:latin typeface="Times New Roman" panose="02020603050405020304" pitchFamily="18" charset="0"/>
                <a:cs typeface="Times New Roman" panose="02020603050405020304" pitchFamily="18" charset="0"/>
              </a:rPr>
              <a:t>5. КАТАЛИН МОЛНАР</a:t>
            </a:r>
            <a:r>
              <a:rPr lang="ru-RU" sz="1600">
                <a:latin typeface="Times New Roman" panose="02020603050405020304" pitchFamily="18" charset="0"/>
                <a:cs typeface="Times New Roman" panose="02020603050405020304" pitchFamily="18" charset="0"/>
              </a:rPr>
              <a:t/>
            </a:r>
            <a:br>
              <a:rPr lang="ru-RU" sz="1600">
                <a:latin typeface="Times New Roman" panose="02020603050405020304" pitchFamily="18" charset="0"/>
                <a:cs typeface="Times New Roman" panose="02020603050405020304" pitchFamily="18" charset="0"/>
              </a:rPr>
            </a:br>
            <a:r>
              <a:rPr lang="ru-RU" sz="1600" smtClean="0">
                <a:latin typeface="Times New Roman" panose="02020603050405020304" pitchFamily="18" charset="0"/>
                <a:cs typeface="Times New Roman" panose="02020603050405020304" pitchFamily="18" charset="0"/>
              </a:rPr>
              <a:t>6.БУБУЉ МИЛАН</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sr-Cyrl-RS" sz="2400" b="1" dirty="0">
                <a:latin typeface="Times New Roman" panose="02020603050405020304" pitchFamily="18" charset="0"/>
                <a:cs typeface="Times New Roman" panose="02020603050405020304" pitchFamily="18" charset="0"/>
              </a:rPr>
              <a:t/>
            </a:r>
            <a:br>
              <a:rPr lang="sr-Cyrl-RS" sz="2400" b="1" dirty="0">
                <a:latin typeface="Times New Roman" panose="02020603050405020304" pitchFamily="18" charset="0"/>
                <a:cs typeface="Times New Roman" panose="02020603050405020304" pitchFamily="18" charset="0"/>
              </a:rPr>
            </a:br>
            <a:endParaRPr lang="sr-Latn-R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DA7D35-4FE1-4A8D-8FF3-7A7F6A257453}"/>
              </a:ext>
            </a:extLst>
          </p:cNvPr>
          <p:cNvSpPr>
            <a:spLocks noGrp="1"/>
          </p:cNvSpPr>
          <p:nvPr>
            <p:ph idx="1"/>
          </p:nvPr>
        </p:nvSpPr>
        <p:spPr>
          <a:xfrm>
            <a:off x="0" y="1842868"/>
            <a:ext cx="12191999" cy="4262510"/>
          </a:xfrm>
        </p:spPr>
        <p:txBody>
          <a:bodyPr>
            <a:normAutofit/>
          </a:bodyPr>
          <a:lstStyle/>
          <a:p>
            <a:r>
              <a:rPr lang="ru-RU" dirty="0">
                <a:latin typeface="Times New Roman" panose="02020603050405020304" pitchFamily="18" charset="0"/>
                <a:cs typeface="Times New Roman" panose="02020603050405020304" pitchFamily="18" charset="0"/>
              </a:rPr>
              <a:t>Информације о насиљу, злостављању и занемаривању од ученика прикупља лице које је за то задужено у школи, а може бити: одељенски старешина, члан тима за заштиту, психолог, педагог.</a:t>
            </a:r>
          </a:p>
          <a:p>
            <a:r>
              <a:rPr lang="ru-RU" b="1" u="sng" dirty="0">
                <a:latin typeface="Times New Roman" panose="02020603050405020304" pitchFamily="18" charset="0"/>
                <a:cs typeface="Times New Roman" panose="02020603050405020304" pitchFamily="18" charset="0"/>
              </a:rPr>
              <a:t>Свака школа има посебан тим за заштиту</a:t>
            </a:r>
            <a:r>
              <a:rPr lang="ru-RU" dirty="0">
                <a:latin typeface="Times New Roman" panose="02020603050405020304" pitchFamily="18" charset="0"/>
                <a:cs typeface="Times New Roman" panose="02020603050405020304" pitchFamily="18" charset="0"/>
              </a:rPr>
              <a:t> од насиља, злостављања и занемаривања, па тако и наша школа. </a:t>
            </a:r>
          </a:p>
          <a:p>
            <a:r>
              <a:rPr lang="ru-RU" b="1" u="sng" dirty="0">
                <a:latin typeface="Times New Roman" panose="02020603050405020304" pitchFamily="18" charset="0"/>
                <a:cs typeface="Times New Roman" panose="02020603050405020304" pitchFamily="18" charset="0"/>
              </a:rPr>
              <a:t>Задаци тог тима</a:t>
            </a:r>
            <a:r>
              <a:rPr lang="ru-RU" dirty="0">
                <a:latin typeface="Times New Roman" panose="02020603050405020304" pitchFamily="18" charset="0"/>
                <a:cs typeface="Times New Roman" panose="02020603050405020304" pitchFamily="18" charset="0"/>
              </a:rPr>
              <a:t>, између осатлог, су да: информише ученике, запослене, родитеље о планираним активностима и могућности тражења подршке и помоћи од тима за заштиту;предлаже мере за превенцију и заштиту, организује консултације и учетствује у процени ризика и доношењу одлука о поступцима у случајевима сумње или дешавања насиља, злостављања и занемаривања;укључује родитеље и превентивне и интервентне мере и активности;прати и процењује ефекте предузетих мера за заштиту ученика и даје предлоге директору;сарађује са стручњацима из других надлежних органа, организација, служби и медија.</a:t>
            </a:r>
          </a:p>
          <a:p>
            <a:endParaRPr lang="sr-Latn-RS" dirty="0"/>
          </a:p>
        </p:txBody>
      </p:sp>
      <p:pic>
        <p:nvPicPr>
          <p:cNvPr id="5" name="Picture 4">
            <a:extLst>
              <a:ext uri="{FF2B5EF4-FFF2-40B4-BE49-F238E27FC236}">
                <a16:creationId xmlns:a16="http://schemas.microsoft.com/office/drawing/2014/main" id="{05AABF20-72B9-473D-85C4-1839ED01E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334043" cy="1755929"/>
          </a:xfrm>
          <a:prstGeom prst="rect">
            <a:avLst/>
          </a:prstGeom>
        </p:spPr>
      </p:pic>
      <p:pic>
        <p:nvPicPr>
          <p:cNvPr id="7" name="Picture 6">
            <a:extLst>
              <a:ext uri="{FF2B5EF4-FFF2-40B4-BE49-F238E27FC236}">
                <a16:creationId xmlns:a16="http://schemas.microsoft.com/office/drawing/2014/main" id="{F63EF912-61C6-456B-8955-3B9CBF452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956" y="0"/>
            <a:ext cx="1810043" cy="1810043"/>
          </a:xfrm>
          <a:prstGeom prst="rect">
            <a:avLst/>
          </a:prstGeom>
        </p:spPr>
      </p:pic>
    </p:spTree>
    <p:extLst>
      <p:ext uri="{BB962C8B-B14F-4D97-AF65-F5344CB8AC3E}">
        <p14:creationId xmlns:p14="http://schemas.microsoft.com/office/powerpoint/2010/main" val="94905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67BB-9EEC-4968-A514-B5762133B428}"/>
              </a:ext>
            </a:extLst>
          </p:cNvPr>
          <p:cNvSpPr>
            <a:spLocks noGrp="1"/>
          </p:cNvSpPr>
          <p:nvPr>
            <p:ph type="title"/>
          </p:nvPr>
        </p:nvSpPr>
        <p:spPr>
          <a:xfrm>
            <a:off x="1" y="140677"/>
            <a:ext cx="12191999" cy="523166"/>
          </a:xfrm>
        </p:spPr>
        <p:txBody>
          <a:bodyPr>
            <a:normAutofit fontScale="90000"/>
          </a:bodyPr>
          <a:lstStyle/>
          <a:p>
            <a:pPr algn="ctr"/>
            <a:r>
              <a:rPr lang="sr-Cyrl-RS" b="1" dirty="0">
                <a:latin typeface="Times New Roman" panose="02020603050405020304" pitchFamily="18" charset="0"/>
                <a:cs typeface="Times New Roman" panose="02020603050405020304" pitchFamily="18" charset="0"/>
              </a:rPr>
              <a:t>Где да се информишем?</a:t>
            </a:r>
            <a:br>
              <a:rPr lang="sr-Cyrl-RS" b="1" dirty="0">
                <a:latin typeface="Times New Roman" panose="02020603050405020304" pitchFamily="18" charset="0"/>
                <a:cs typeface="Times New Roman" panose="02020603050405020304" pitchFamily="18" charset="0"/>
              </a:rPr>
            </a:br>
            <a:r>
              <a:rPr lang="sr-Cyrl-RS" b="1" dirty="0">
                <a:latin typeface="Times New Roman" panose="02020603050405020304" pitchFamily="18" charset="0"/>
                <a:cs typeface="Times New Roman" panose="02020603050405020304" pitchFamily="18" charset="0"/>
              </a:rPr>
              <a:t/>
            </a:r>
            <a:br>
              <a:rPr lang="sr-Cyrl-RS" b="1"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Све детаље и додатне информације о овој теми можете наћи:</a:t>
            </a:r>
            <a:endParaRPr lang="sr-Latn-RS" sz="27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79394C6-E4A8-4731-8193-5219E50DCBE6}"/>
              </a:ext>
            </a:extLst>
          </p:cNvPr>
          <p:cNvSpPr>
            <a:spLocks noGrp="1"/>
          </p:cNvSpPr>
          <p:nvPr>
            <p:ph idx="1"/>
          </p:nvPr>
        </p:nvSpPr>
        <p:spPr>
          <a:xfrm>
            <a:off x="0" y="1463040"/>
            <a:ext cx="12191999" cy="4702629"/>
          </a:xfrm>
        </p:spPr>
        <p:txBody>
          <a:bodyPr>
            <a:normAutofit lnSpcReduction="1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у ЗАКОНУ О ОСНОВАМА СИСТЕМА ОБРАЗОВАЊА И ВАСПИТАЊА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Сл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гласник</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РС",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бр</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88/2017);</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ПРАВИЛНИК о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протоколу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поступања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установи</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одговору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на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насиље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злостављање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и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занемаривање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Службени</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гласник</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РС",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бр</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од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јуна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2019, 104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од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јула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2020.</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https://www.paragraf.rs/propisi/pravilnik_o_protokolu_postupanja_u_ustanovi.html</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sr-Cyrl-RS" sz="1800" dirty="0">
                <a:latin typeface="Times New Roman" panose="02020603050405020304" pitchFamily="18" charset="0"/>
                <a:ea typeface="Calibri" panose="020F0502020204030204" pitchFamily="34" charset="0"/>
                <a:cs typeface="Times New Roman" panose="02020603050405020304" pitchFamily="18" charset="0"/>
              </a:rPr>
              <a:t>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а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сајту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Министарства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просвете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науке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и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технолошког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развоја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Latn-RS" sz="1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http</a:t>
            </a:r>
            <a:r>
              <a:rPr lang="en-U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://www.мпн.гов.рс/група-за-превенцију-насиља/</a:t>
            </a:r>
            <a:endParaRPr lang="sr-Cyrl-R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Водич за школе- Ка сигурном и подстицајном школском окружењу</a:t>
            </a:r>
            <a:r>
              <a:rPr lang="sr-Cyrl-R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sr-Latn-R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http://www.mpn.gov.rs/wp-content/uploads/2020/04/Ka-sigurnom-i-podsticajnom-%C5%A1kolskom-okru%C5%BEenju-vodic-za_skole.pdf</a:t>
            </a:r>
            <a:endParaRPr lang="sr-Cyrl-R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Дигитално насиље- превенција и реаговање: </a:t>
            </a:r>
            <a:r>
              <a:rPr lang="sr-Latn-R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http://www.mpn.gov.rs/wp-content/uploads/2020/06/Digitalno-nasilje-prevencija-i-reagovanje.pdf</a:t>
            </a:r>
            <a:endParaRPr lang="sr-Latn-RS" sz="1800" dirty="0">
              <a:latin typeface="Times New Roman" panose="02020603050405020304" pitchFamily="18" charset="0"/>
              <a:ea typeface="Calibri" panose="020F0502020204030204" pitchFamily="34" charset="0"/>
              <a:cs typeface="Times New Roman" panose="02020603050405020304" pitchFamily="18" charset="0"/>
            </a:endParaRPr>
          </a:p>
          <a:p>
            <a:r>
              <a:rPr lang="sr-Cyrl-RS" sz="1800" dirty="0">
                <a:latin typeface="Times New Roman" panose="02020603050405020304" pitchFamily="18" charset="0"/>
                <a:ea typeface="Calibri" panose="020F0502020204030204" pitchFamily="34" charset="0"/>
                <a:cs typeface="Times New Roman" panose="02020603050405020304" pitchFamily="18" charset="0"/>
              </a:rPr>
              <a:t>Деца у дигиталном добу</a:t>
            </a:r>
            <a:r>
              <a:rPr lang="sr-Cyrl-RS" sz="1800" i="1" dirty="0">
                <a:latin typeface="Times New Roman" panose="02020603050405020304" pitchFamily="18" charset="0"/>
                <a:ea typeface="Calibri" panose="020F0502020204030204" pitchFamily="34" charset="0"/>
                <a:cs typeface="Times New Roman" panose="02020603050405020304" pitchFamily="18" charset="0"/>
              </a:rPr>
              <a:t>: </a:t>
            </a:r>
            <a:r>
              <a:rPr lang="sr-Latn-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http://ucpd.rs/dokumenti/vodic--deca-u-digitalnom</a:t>
            </a:r>
            <a:r>
              <a:rPr lang="sr-Cyrl-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sr-Latn-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dobu.pdfhttp://www.vkaradzicns.edu.rs/Ucenici/brosura%20Vrsnjacko%20nasilje.pdf</a:t>
            </a:r>
            <a:endParaRPr lang="sr-Latn-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sr-Cyrl-RS" sz="1800" dirty="0">
                <a:latin typeface="Times New Roman" panose="02020603050405020304" pitchFamily="18" charset="0"/>
                <a:ea typeface="Calibri" panose="020F0502020204030204" pitchFamily="34" charset="0"/>
                <a:cs typeface="Times New Roman" panose="02020603050405020304" pitchFamily="18" charset="0"/>
              </a:rPr>
              <a:t>Вршњачко насиње</a:t>
            </a:r>
            <a:r>
              <a:rPr lang="sr-Cyrl-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r-Latn-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6"/>
              </a:rPr>
              <a:t>http</a:t>
            </a:r>
            <a:r>
              <a:rPr lang="sr-Latn-RS" sz="1800"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6"/>
              </a:rPr>
              <a:t>://</a:t>
            </a:r>
            <a:r>
              <a:rPr lang="sr-Latn-RS" sz="1800" i="1" u="sng"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6"/>
              </a:rPr>
              <a:t>www.vkaradzicns.edu.rs/Ucenici/brosura%20Vrsnjacko%20nasilje.pdf</a:t>
            </a:r>
            <a:endParaRPr lang="sr-Cyrl-RS" sz="1800" i="1" u="sng"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sr-Cyrl-RS" sz="1800" smtClean="0">
                <a:latin typeface="Times New Roman" panose="02020603050405020304" pitchFamily="18" charset="0"/>
                <a:ea typeface="Calibri" panose="020F0502020204030204" pitchFamily="34" charset="0"/>
                <a:cs typeface="Times New Roman" panose="02020603050405020304" pitchFamily="18" charset="0"/>
              </a:rPr>
              <a:t>Платформа ЧУВАМ ТЕ: </a:t>
            </a:r>
            <a:r>
              <a:rPr lang="sr-Latn-RS" sz="1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https://cuvamte.gov.rs/</a:t>
            </a:r>
            <a:endParaRPr lang="sr-Latn-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sr-Latn-RS" sz="18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sr-Cyrl-RS" sz="1800" i="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pic>
        <p:nvPicPr>
          <p:cNvPr id="5" name="Picture 4">
            <a:extLst>
              <a:ext uri="{FF2B5EF4-FFF2-40B4-BE49-F238E27FC236}">
                <a16:creationId xmlns:a16="http://schemas.microsoft.com/office/drawing/2014/main" id="{1875FEDC-A6DE-4DAF-9F0B-C902414D89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5520" y="4541521"/>
            <a:ext cx="2316479" cy="2316479"/>
          </a:xfrm>
          <a:prstGeom prst="rect">
            <a:avLst/>
          </a:prstGeom>
        </p:spPr>
      </p:pic>
    </p:spTree>
    <p:extLst>
      <p:ext uri="{BB962C8B-B14F-4D97-AF65-F5344CB8AC3E}">
        <p14:creationId xmlns:p14="http://schemas.microsoft.com/office/powerpoint/2010/main" val="144873856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209</TotalTime>
  <Words>986</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Times New Roman</vt:lpstr>
      <vt:lpstr>Gallery</vt:lpstr>
      <vt:lpstr>ДА СЕ ВОЛИ,  ДА ДРУГАРСТВО НЕ БОЛИ</vt:lpstr>
      <vt:lpstr>Прича о Дану розе мајица</vt:lpstr>
      <vt:lpstr>PowerPoint Presentation</vt:lpstr>
      <vt:lpstr> У нашој школи се негују односи међусобног разумевања и уважавања личности ученика, одраслих, запослених и родитеља.  У нашој школи су забрањени:</vt:lpstr>
      <vt:lpstr>О ПОЈМОВИМА:</vt:lpstr>
      <vt:lpstr> У СВАКОДНЕВНОМ ЖИВОТУ:</vt:lpstr>
      <vt:lpstr>ШКОЛСКИ ТИМ ЗА ЗАШТИТУ УЧЕНИКА:  1.ЈАДРАНКА ЧАВИЋ- координатор тима  2.ВЛАДИМИР ДЕЈАНОВИЋ – директор 3.МИРЈАНА МИЛИВОЈЕВИЋ – правник 4.ФЕЈЕШ МЕЛИТА 5. КАТАЛИН МОЛНАР 6.БУБУЉ МИЛАН  </vt:lpstr>
      <vt:lpstr>Где да се информишем?  Све детаље и додатне информације о овој теми можете наћи: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se voli, da drugarstvo ne boli</dc:title>
  <dc:creator>PC</dc:creator>
  <cp:lastModifiedBy>Skola</cp:lastModifiedBy>
  <cp:revision>19</cp:revision>
  <cp:lastPrinted>2022-09-28T09:47:55Z</cp:lastPrinted>
  <dcterms:created xsi:type="dcterms:W3CDTF">2021-02-19T08:51:21Z</dcterms:created>
  <dcterms:modified xsi:type="dcterms:W3CDTF">2022-09-28T09:49:26Z</dcterms:modified>
</cp:coreProperties>
</file>